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3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2" r:id="rId9"/>
    <p:sldId id="263" r:id="rId10"/>
    <p:sldId id="267" r:id="rId11"/>
    <p:sldId id="264" r:id="rId12"/>
    <p:sldId id="265" r:id="rId13"/>
  </p:sldIdLst>
  <p:sldSz cx="14630400" cy="8229600"/>
  <p:notesSz cx="8229600" cy="14630400"/>
  <p:embeddedFontLst>
    <p:embeddedFont>
      <p:font typeface="Arial Black" panose="020B0A04020102020204" pitchFamily="34" charset="0"/>
      <p:bold r:id="rId15"/>
    </p:embeddedFont>
    <p:embeddedFont>
      <p:font typeface="Lato" panose="020F0502020204030203" pitchFamily="34" charset="0"/>
      <p:regular r:id="rId16"/>
    </p:embeddedFont>
    <p:embeddedFont>
      <p:font typeface="Trebuchet MS" panose="020B0603020202020204" pitchFamily="34" charset="0"/>
      <p:regular r:id="rId17"/>
      <p:bold r:id="rId18"/>
      <p:italic r:id="rId19"/>
      <p:boldItalic r:id="rId20"/>
    </p:embeddedFont>
    <p:embeddedFont>
      <p:font typeface="Wingdings 3" panose="05040102010807070707" pitchFamily="18" charset="2"/>
      <p:regular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3775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10160"/>
            <a:ext cx="14630400" cy="8239760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8481" y="2885441"/>
            <a:ext cx="9320323" cy="1975562"/>
          </a:xfrm>
        </p:spPr>
        <p:txBody>
          <a:bodyPr anchor="b">
            <a:noAutofit/>
          </a:bodyPr>
          <a:lstStyle>
            <a:lvl1pPr algn="r">
              <a:defRPr sz="648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8481" y="4861000"/>
            <a:ext cx="9320323" cy="131627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25749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731520"/>
            <a:ext cx="10316002" cy="40843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364480"/>
            <a:ext cx="10316002" cy="1885154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87451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601" y="731520"/>
            <a:ext cx="9712961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39367" y="4358640"/>
            <a:ext cx="8669429" cy="4572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92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364480"/>
            <a:ext cx="10316002" cy="1885154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50244" y="94845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671613" y="34638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0360445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2318386"/>
            <a:ext cx="10316002" cy="3114552"/>
          </a:xfrm>
        </p:spPr>
        <p:txBody>
          <a:bodyPr anchor="b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10922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601" y="731520"/>
            <a:ext cx="9712961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2799" y="4815840"/>
            <a:ext cx="10316003" cy="61709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50244" y="94845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671613" y="34638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9086214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731520"/>
            <a:ext cx="10305844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2799" y="4815840"/>
            <a:ext cx="10316003" cy="61709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accent1"/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32322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6/29/2025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57046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61208" y="731520"/>
            <a:ext cx="1565692" cy="630174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2" y="731520"/>
            <a:ext cx="8472180" cy="63017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871277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92488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07353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9395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515384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76836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858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53918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57659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210203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287227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085377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3793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3241041"/>
            <a:ext cx="10316002" cy="2191897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03248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58495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1" y="2592707"/>
            <a:ext cx="5020842" cy="46569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07964" y="2592707"/>
            <a:ext cx="5020841" cy="46569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6/29/2025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80700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894" y="2593180"/>
            <a:ext cx="5022748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0894" y="3284695"/>
            <a:ext cx="5022748" cy="396494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06059" y="2593180"/>
            <a:ext cx="5022742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06062" y="3284695"/>
            <a:ext cx="5022740" cy="396494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62923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1" y="731520"/>
            <a:ext cx="10316002" cy="15849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97841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60886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1" y="1798325"/>
            <a:ext cx="4625434" cy="1534159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2554" y="617910"/>
            <a:ext cx="5416249" cy="663172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1" y="3332483"/>
            <a:ext cx="4625434" cy="3101339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476" indent="0">
              <a:buNone/>
              <a:defRPr sz="1680"/>
            </a:lvl2pPr>
            <a:lvl3pPr marL="1096951" indent="0">
              <a:buNone/>
              <a:defRPr sz="1440"/>
            </a:lvl3pPr>
            <a:lvl4pPr marL="1645427" indent="0">
              <a:buNone/>
              <a:defRPr sz="1200"/>
            </a:lvl4pPr>
            <a:lvl5pPr marL="2193901" indent="0">
              <a:buNone/>
              <a:defRPr sz="1200"/>
            </a:lvl5pPr>
            <a:lvl6pPr marL="2742377" indent="0">
              <a:buNone/>
              <a:defRPr sz="1200"/>
            </a:lvl6pPr>
            <a:lvl7pPr marL="3290852" indent="0">
              <a:buNone/>
              <a:defRPr sz="1200"/>
            </a:lvl7pPr>
            <a:lvl8pPr marL="3839328" indent="0">
              <a:buNone/>
              <a:defRPr sz="1200"/>
            </a:lvl8pPr>
            <a:lvl9pPr marL="4387804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6/29/2025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8828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5760720"/>
            <a:ext cx="10316000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801" y="731520"/>
            <a:ext cx="10316002" cy="4614862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2" y="6440806"/>
            <a:ext cx="10316000" cy="808829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51102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10160"/>
            <a:ext cx="14630400" cy="8239760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2801" y="731520"/>
            <a:ext cx="10316002" cy="15849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1" y="2592707"/>
            <a:ext cx="10316002" cy="4656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46160" y="7249635"/>
            <a:ext cx="109432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12801" y="7249635"/>
            <a:ext cx="755713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08796" y="7249635"/>
            <a:ext cx="82000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049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  <p:sldLayoutId id="2147483752" r:id="rId13"/>
    <p:sldLayoutId id="2147483753" r:id="rId14"/>
    <p:sldLayoutId id="2147483754" r:id="rId15"/>
    <p:sldLayoutId id="2147483755" r:id="rId16"/>
    <p:sldLayoutId id="2147483756" r:id="rId17"/>
    <p:sldLayoutId id="2147483757" r:id="rId18"/>
    <p:sldLayoutId id="2147483758" r:id="rId19"/>
    <p:sldLayoutId id="2147483759" r:id="rId20"/>
    <p:sldLayoutId id="2147483760" r:id="rId21"/>
    <p:sldLayoutId id="2147483761" r:id="rId22"/>
    <p:sldLayoutId id="2147483762" r:id="rId23"/>
    <p:sldLayoutId id="2147483763" r:id="rId24"/>
    <p:sldLayoutId id="2147483764" r:id="rId25"/>
    <p:sldLayoutId id="2147483765" r:id="rId26"/>
    <p:sldLayoutId id="2147483766" r:id="rId27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432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21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92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8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19657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GrainPalette: A Deep Learning Odyssey in Rice-Type Classification through Transfer Learning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22176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Unlocking the potential of AI for agricultural precision.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82989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756440" y="5812988"/>
            <a:ext cx="172295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16C0CBB-1EF1-0977-BD1B-281BD0F28E07}"/>
              </a:ext>
            </a:extLst>
          </p:cNvPr>
          <p:cNvSpPr txBox="1"/>
          <p:nvPr/>
        </p:nvSpPr>
        <p:spPr>
          <a:xfrm>
            <a:off x="2297151" y="412595"/>
            <a:ext cx="93335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Prediction result: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BF53CD-53D2-BF39-78A2-87083B135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341" y="1314485"/>
            <a:ext cx="5519854" cy="33578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1118F7-9BAA-C8F9-7C12-785F65B408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0302" y="1314485"/>
            <a:ext cx="6322742" cy="33578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D89ADA-258D-8510-9633-8EF11913C7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341" y="4866364"/>
            <a:ext cx="5597914" cy="30643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A08AD44-DA91-52D5-180A-6E8F6715DF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1092" y="5107259"/>
            <a:ext cx="6534615" cy="282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60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9943" y="890707"/>
            <a:ext cx="7696914" cy="1938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Beyond the Silo: Real-world Applications and Future Enhancements for GrainPalette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09943" y="3138845"/>
            <a:ext cx="7696914" cy="1996678"/>
          </a:xfrm>
          <a:prstGeom prst="roundRect">
            <a:avLst>
              <a:gd name="adj" fmla="val 1553"/>
            </a:avLst>
          </a:prstGeom>
          <a:solidFill>
            <a:srgbClr val="E5DFD2"/>
          </a:solidFill>
          <a:ln/>
        </p:spPr>
      </p:sp>
      <p:sp>
        <p:nvSpPr>
          <p:cNvPr id="5" name="Text 2"/>
          <p:cNvSpPr/>
          <p:nvPr/>
        </p:nvSpPr>
        <p:spPr>
          <a:xfrm>
            <a:off x="6416635" y="3345537"/>
            <a:ext cx="2584013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Applications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16635" y="3792379"/>
            <a:ext cx="7283529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Automated sorting in mills.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416635" y="4195286"/>
            <a:ext cx="7283529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Quality control at procurement centres.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416635" y="4598194"/>
            <a:ext cx="7283529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Supply chain transparency.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209943" y="5342215"/>
            <a:ext cx="7696914" cy="1996678"/>
          </a:xfrm>
          <a:prstGeom prst="roundRect">
            <a:avLst>
              <a:gd name="adj" fmla="val 1553"/>
            </a:avLst>
          </a:prstGeom>
          <a:solidFill>
            <a:srgbClr val="E5DFD2"/>
          </a:solidFill>
          <a:ln/>
        </p:spPr>
      </p:sp>
      <p:sp>
        <p:nvSpPr>
          <p:cNvPr id="10" name="Text 7"/>
          <p:cNvSpPr/>
          <p:nvPr/>
        </p:nvSpPr>
        <p:spPr>
          <a:xfrm>
            <a:off x="6416635" y="5548908"/>
            <a:ext cx="2584013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Future Enhancements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6416635" y="5995749"/>
            <a:ext cx="7283529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Expand to more grain types.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416635" y="6398657"/>
            <a:ext cx="7283529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Develop mobile application for field use.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416635" y="6801564"/>
            <a:ext cx="7283529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Integrate with IoT devices for real-time monitoring.</a:t>
            </a:r>
            <a:endParaRPr lang="en-US" sz="1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0" y="-45719"/>
            <a:ext cx="14630400" cy="457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93715" y="612934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Key Takeaways and Your Queries: Navigating the Future of Grain Classification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89" y="24619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Precision Matters:</a:t>
            </a: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Deep learning redefines rice classification.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1275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Transfer Learning Power:</a:t>
            </a: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Efficient and accurate model development.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374261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Real-world Impact:</a:t>
            </a: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Revolutionising agriculture for Bharat.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9809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Thank you! We welcome your questions and ideas for GrainPalette's next harvest.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7FEEA3-3DAB-4D7D-58F1-D700C54EDD6A}"/>
              </a:ext>
            </a:extLst>
          </p:cNvPr>
          <p:cNvSpPr/>
          <p:nvPr/>
        </p:nvSpPr>
        <p:spPr>
          <a:xfrm>
            <a:off x="10620375" y="4248150"/>
            <a:ext cx="3898939" cy="37738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2EFA738-B7E6-C1B2-E0DE-66BDAB75CF8E}"/>
              </a:ext>
            </a:extLst>
          </p:cNvPr>
          <p:cNvSpPr/>
          <p:nvPr/>
        </p:nvSpPr>
        <p:spPr>
          <a:xfrm>
            <a:off x="10325101" y="4357627"/>
            <a:ext cx="2911436" cy="4135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u="sng" dirty="0">
                <a:solidFill>
                  <a:schemeClr val="accent6">
                    <a:lumMod val="50000"/>
                  </a:schemeClr>
                </a:solidFill>
              </a:rPr>
              <a:t>Team Members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92FB3A-9107-B23B-6E0B-B276A58E534A}"/>
              </a:ext>
            </a:extLst>
          </p:cNvPr>
          <p:cNvSpPr/>
          <p:nvPr/>
        </p:nvSpPr>
        <p:spPr>
          <a:xfrm>
            <a:off x="9993274" y="4754165"/>
            <a:ext cx="4194213" cy="27617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4B0EA23-73D0-7B80-3A32-6BC7123F507D}"/>
              </a:ext>
            </a:extLst>
          </p:cNvPr>
          <p:cNvSpPr/>
          <p:nvPr/>
        </p:nvSpPr>
        <p:spPr>
          <a:xfrm>
            <a:off x="10106024" y="4972524"/>
            <a:ext cx="3552825" cy="4314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Gorla Venkatesh (Team Leader)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D4FF820-C861-8CD4-9345-1A7B408F6D38}"/>
              </a:ext>
            </a:extLst>
          </p:cNvPr>
          <p:cNvSpPr/>
          <p:nvPr/>
        </p:nvSpPr>
        <p:spPr>
          <a:xfrm>
            <a:off x="10134600" y="5404846"/>
            <a:ext cx="2009776" cy="4314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>
                <a:solidFill>
                  <a:schemeClr val="tx1"/>
                </a:solidFill>
              </a:rPr>
              <a:t>Pamujula</a:t>
            </a:r>
            <a:r>
              <a:rPr lang="en-IN" dirty="0">
                <a:solidFill>
                  <a:schemeClr val="tx1"/>
                </a:solidFill>
              </a:rPr>
              <a:t> Tejesh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4FE093-420E-20BC-4D05-2CA2F47BE275}"/>
              </a:ext>
            </a:extLst>
          </p:cNvPr>
          <p:cNvSpPr/>
          <p:nvPr/>
        </p:nvSpPr>
        <p:spPr>
          <a:xfrm>
            <a:off x="10134599" y="5824605"/>
            <a:ext cx="1638301" cy="4314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N Uday Kiran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F4029B6-EB30-F951-4559-202AD7D0E316}"/>
              </a:ext>
            </a:extLst>
          </p:cNvPr>
          <p:cNvSpPr/>
          <p:nvPr/>
        </p:nvSpPr>
        <p:spPr>
          <a:xfrm>
            <a:off x="10134598" y="6221143"/>
            <a:ext cx="1771650" cy="4314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>
                <a:solidFill>
                  <a:schemeClr val="tx1"/>
                </a:solidFill>
              </a:rPr>
              <a:t>Aripalli</a:t>
            </a:r>
            <a:r>
              <a:rPr lang="en-IN" dirty="0">
                <a:solidFill>
                  <a:schemeClr val="tx1"/>
                </a:solidFill>
              </a:rPr>
              <a:t> Varsha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5553" y="483632"/>
            <a:ext cx="13399294" cy="10991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The Rice Bowl Challenge: Why Precise Classification Matters for Bharat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15553" y="2004893"/>
            <a:ext cx="6485096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India's agricultural backbone: Rice is a staple, critical </a:t>
            </a:r>
          </a:p>
          <a:p>
            <a:pPr marL="0" indent="0" algn="l">
              <a:lnSpc>
                <a:spcPts val="2200"/>
              </a:lnSpc>
              <a:buNone/>
            </a:pPr>
            <a:endParaRPr lang="en-US" sz="2400" dirty="0">
              <a:solidFill>
                <a:srgbClr val="4A4A4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  <a:p>
            <a:pPr marL="0" indent="0" algn="l">
              <a:lnSpc>
                <a:spcPts val="2200"/>
              </a:lnSpc>
              <a:buNone/>
            </a:pP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for food security and economy.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526343" y="3383221"/>
            <a:ext cx="6485096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Quality control: Essential for market value, export,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and consumer satisfaction</a:t>
            </a: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526343" y="4846379"/>
            <a:ext cx="6485096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Adulteration concerns: Accurate classification </a:t>
            </a:r>
          </a:p>
          <a:p>
            <a:pPr marL="0" indent="0" algn="l">
              <a:lnSpc>
                <a:spcPts val="2200"/>
              </a:lnSpc>
              <a:buNone/>
            </a:pPr>
            <a:endParaRPr lang="en-US" sz="2400" dirty="0">
              <a:solidFill>
                <a:srgbClr val="4A4A4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  <a:p>
            <a:pPr marL="0" indent="0" algn="l">
              <a:lnSpc>
                <a:spcPts val="2200"/>
              </a:lnSpc>
              <a:buNone/>
            </a:pP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combats mixing of varieties</a:t>
            </a: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3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3431" y="1744504"/>
            <a:ext cx="6485096" cy="648509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51390" y="712827"/>
            <a:ext cx="93852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Unravelling the Grains: The Complexities of Discerning Rice Varieties Visually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1390" y="317932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51390" y="40297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Subtle Differences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4451390" y="4520208"/>
            <a:ext cx="4550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Minute variations in shape, size, and colour.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85684" y="317932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285684" y="40297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Manual Inspection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9285684" y="4520208"/>
            <a:ext cx="45509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Labour-intensive, prone to human error and inconsistency.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51390" y="5812988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4451390" y="6663452"/>
            <a:ext cx="28778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Environmental Factors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4451390" y="7153870"/>
            <a:ext cx="45508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Lighting and moisture can alter appearance.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5553" y="483632"/>
            <a:ext cx="13399294" cy="10991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Our Digital Plough: Deep Learning as the Game Changer for Precision</a:t>
            </a:r>
            <a:endParaRPr lang="en-US" sz="3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2694" y="1582817"/>
            <a:ext cx="6485096" cy="648509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15553" y="1811416"/>
            <a:ext cx="6485096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8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Automated Accuracy:</a:t>
            </a:r>
            <a:r>
              <a:rPr lang="en-US" sz="28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Eliminates human bias </a:t>
            </a:r>
          </a:p>
          <a:p>
            <a:pPr marL="0" indent="0" algn="l">
              <a:lnSpc>
                <a:spcPts val="2200"/>
              </a:lnSpc>
              <a:buNone/>
            </a:pPr>
            <a:endParaRPr lang="en-US" sz="2800" dirty="0">
              <a:solidFill>
                <a:srgbClr val="4A4A4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  <a:p>
            <a:pPr marL="0" indent="0" algn="l">
              <a:lnSpc>
                <a:spcPts val="2200"/>
              </a:lnSpc>
              <a:buNone/>
            </a:pPr>
            <a:r>
              <a:rPr lang="en-US" sz="28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and improves consistency</a:t>
            </a: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</a:p>
          <a:p>
            <a:pPr marL="0" indent="0" algn="l">
              <a:lnSpc>
                <a:spcPts val="2200"/>
              </a:lnSpc>
              <a:buNone/>
            </a:pPr>
            <a:endParaRPr lang="en-US" sz="1350" dirty="0">
              <a:solidFill>
                <a:srgbClr val="4A4A4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  <a:p>
            <a:pPr marL="0" indent="0" algn="l">
              <a:lnSpc>
                <a:spcPts val="2200"/>
              </a:lnSpc>
              <a:buNone/>
            </a:pP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615553" y="3186617"/>
            <a:ext cx="13399294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Speed &amp; Efficiency:</a:t>
            </a: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Rapid classification of large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volumes</a:t>
            </a: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526344" y="4486326"/>
            <a:ext cx="13406914" cy="509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Scalability:</a:t>
            </a: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Easily deployable across various agricultural</a:t>
            </a:r>
          </a:p>
          <a:p>
            <a:pPr marL="0" indent="0" algn="l">
              <a:lnSpc>
                <a:spcPts val="2200"/>
              </a:lnSpc>
              <a:buNone/>
            </a:pPr>
            <a:endParaRPr lang="en-US" sz="2400" dirty="0">
              <a:solidFill>
                <a:srgbClr val="4A4A4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  <a:p>
            <a:pPr marL="0" indent="0" algn="l">
              <a:lnSpc>
                <a:spcPts val="2200"/>
              </a:lnSpc>
              <a:buNone/>
            </a:pP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settings</a:t>
            </a: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370665" y="562213"/>
            <a:ext cx="9546669" cy="19098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The 'Transfer' Advantage: Leveraging Pre-trained Models for Quicker, Smarter Classification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0665" y="2777609"/>
            <a:ext cx="1018699" cy="12224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593080" y="2981325"/>
            <a:ext cx="2546747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Pre-trained Power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5593080" y="3421737"/>
            <a:ext cx="8324255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Utilises models trained on vast image datasets.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0665" y="4000024"/>
            <a:ext cx="1018699" cy="12224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593080" y="4203740"/>
            <a:ext cx="2546747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Feature Extraction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5593080" y="4644152"/>
            <a:ext cx="8324255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Learns complex features from initial layers.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70665" y="5222438"/>
            <a:ext cx="1018699" cy="122241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593080" y="5426154"/>
            <a:ext cx="2546747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Fine-tuning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5593080" y="5866567"/>
            <a:ext cx="8324255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Adapts to specific rice grain characteristics.</a:t>
            </a:r>
            <a:endParaRPr lang="en-US" sz="16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70665" y="6444853"/>
            <a:ext cx="1018699" cy="122241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5593080" y="6648569"/>
            <a:ext cx="2588062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Reduced Training Time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5593080" y="7088981"/>
            <a:ext cx="8324255" cy="325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Faster development and deployment.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4BC097B-E2FE-4D39-0F84-187BCB2EEA9E}"/>
              </a:ext>
            </a:extLst>
          </p:cNvPr>
          <p:cNvSpPr txBox="1"/>
          <p:nvPr/>
        </p:nvSpPr>
        <p:spPr>
          <a:xfrm>
            <a:off x="2810107" y="283685"/>
            <a:ext cx="92332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282824"/>
                </a:solidFill>
                <a:latin typeface="Arial Black" panose="020B0A04020102020204" pitchFamily="34" charset="0"/>
                <a:ea typeface="Lato Bold" pitchFamily="34" charset="-122"/>
                <a:cs typeface="Lato Bold" pitchFamily="34" charset="-120"/>
              </a:rPr>
              <a:t>Model Architecture: </a:t>
            </a:r>
            <a:endParaRPr lang="en-IN" sz="3200" dirty="0">
              <a:latin typeface="Arial Black" panose="020B0A04020102020204" pitchFamily="34" charset="0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8A1FE3A7-AAC6-EA02-8F0E-01B947297CB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C3D566-3888-027D-CB8C-1DD231067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869" y="1416205"/>
            <a:ext cx="11062010" cy="6311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512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1999" y="591264"/>
            <a:ext cx="13126402" cy="1343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Inside GrainPalette: Our Model Architecture and Fine-tuning Strategy</a:t>
            </a:r>
            <a:endParaRPr lang="en-US" sz="4200" dirty="0"/>
          </a:p>
        </p:txBody>
      </p:sp>
      <p:sp>
        <p:nvSpPr>
          <p:cNvPr id="3" name="Shape 1"/>
          <p:cNvSpPr/>
          <p:nvPr/>
        </p:nvSpPr>
        <p:spPr>
          <a:xfrm>
            <a:off x="751999" y="2363986"/>
            <a:ext cx="1640800" cy="1238012"/>
          </a:xfrm>
          <a:prstGeom prst="roundRect">
            <a:avLst>
              <a:gd name="adj" fmla="val 2604"/>
            </a:avLst>
          </a:prstGeom>
          <a:solidFill>
            <a:srgbClr val="E5DFD2"/>
          </a:solidFill>
          <a:ln/>
        </p:spPr>
      </p:sp>
      <p:sp>
        <p:nvSpPr>
          <p:cNvPr id="4" name="Text 2"/>
          <p:cNvSpPr/>
          <p:nvPr/>
        </p:nvSpPr>
        <p:spPr>
          <a:xfrm>
            <a:off x="1421249" y="2794159"/>
            <a:ext cx="302181" cy="377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23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3"/>
          <p:cNvSpPr/>
          <p:nvPr/>
        </p:nvSpPr>
        <p:spPr>
          <a:xfrm>
            <a:off x="2607588" y="2578775"/>
            <a:ext cx="2686050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Pre-trained Backbone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2607588" y="3043357"/>
            <a:ext cx="4491514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ResNet50 chosen for its robust feature learning.</a:t>
            </a:r>
            <a:endParaRPr lang="en-US" sz="1650" dirty="0"/>
          </a:p>
        </p:txBody>
      </p:sp>
      <p:sp>
        <p:nvSpPr>
          <p:cNvPr id="7" name="Shape 5"/>
          <p:cNvSpPr/>
          <p:nvPr/>
        </p:nvSpPr>
        <p:spPr>
          <a:xfrm>
            <a:off x="2500193" y="3586758"/>
            <a:ext cx="11270813" cy="15240"/>
          </a:xfrm>
          <a:prstGeom prst="roundRect">
            <a:avLst>
              <a:gd name="adj" fmla="val 211505"/>
            </a:avLst>
          </a:prstGeom>
          <a:solidFill>
            <a:srgbClr val="CBC5B8"/>
          </a:solidFill>
          <a:ln/>
        </p:spPr>
      </p:sp>
      <p:sp>
        <p:nvSpPr>
          <p:cNvPr id="8" name="Shape 6"/>
          <p:cNvSpPr/>
          <p:nvPr/>
        </p:nvSpPr>
        <p:spPr>
          <a:xfrm>
            <a:off x="751999" y="3709392"/>
            <a:ext cx="3281601" cy="1238012"/>
          </a:xfrm>
          <a:prstGeom prst="roundRect">
            <a:avLst>
              <a:gd name="adj" fmla="val 2604"/>
            </a:avLst>
          </a:prstGeom>
          <a:solidFill>
            <a:srgbClr val="E5DFD2"/>
          </a:solidFill>
          <a:ln/>
        </p:spPr>
      </p:sp>
      <p:sp>
        <p:nvSpPr>
          <p:cNvPr id="9" name="Text 7"/>
          <p:cNvSpPr/>
          <p:nvPr/>
        </p:nvSpPr>
        <p:spPr>
          <a:xfrm>
            <a:off x="2241709" y="4139565"/>
            <a:ext cx="302181" cy="377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23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8"/>
          <p:cNvSpPr/>
          <p:nvPr/>
        </p:nvSpPr>
        <p:spPr>
          <a:xfrm>
            <a:off x="4248388" y="3924181"/>
            <a:ext cx="3296007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Custom Classification Head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4248388" y="4388763"/>
            <a:ext cx="3871436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Added layers for specific rice type output.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4140994" y="4932164"/>
            <a:ext cx="9630013" cy="15240"/>
          </a:xfrm>
          <a:prstGeom prst="roundRect">
            <a:avLst>
              <a:gd name="adj" fmla="val 211505"/>
            </a:avLst>
          </a:prstGeom>
          <a:solidFill>
            <a:srgbClr val="CBC5B8"/>
          </a:solidFill>
          <a:ln/>
        </p:spPr>
      </p:sp>
      <p:sp>
        <p:nvSpPr>
          <p:cNvPr id="13" name="Shape 11"/>
          <p:cNvSpPr/>
          <p:nvPr/>
        </p:nvSpPr>
        <p:spPr>
          <a:xfrm>
            <a:off x="751999" y="5054798"/>
            <a:ext cx="4922401" cy="1238012"/>
          </a:xfrm>
          <a:prstGeom prst="roundRect">
            <a:avLst>
              <a:gd name="adj" fmla="val 2604"/>
            </a:avLst>
          </a:prstGeom>
          <a:solidFill>
            <a:srgbClr val="E5DFD2"/>
          </a:solidFill>
          <a:ln/>
        </p:spPr>
      </p:sp>
      <p:sp>
        <p:nvSpPr>
          <p:cNvPr id="14" name="Text 12"/>
          <p:cNvSpPr/>
          <p:nvPr/>
        </p:nvSpPr>
        <p:spPr>
          <a:xfrm>
            <a:off x="3062049" y="5484971"/>
            <a:ext cx="302181" cy="377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23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350" dirty="0"/>
          </a:p>
        </p:txBody>
      </p:sp>
      <p:sp>
        <p:nvSpPr>
          <p:cNvPr id="15" name="Text 13"/>
          <p:cNvSpPr/>
          <p:nvPr/>
        </p:nvSpPr>
        <p:spPr>
          <a:xfrm>
            <a:off x="5889188" y="5269587"/>
            <a:ext cx="2686050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Fine-tuning</a:t>
            </a:r>
            <a:endParaRPr lang="en-US" sz="2100" dirty="0"/>
          </a:p>
        </p:txBody>
      </p:sp>
      <p:sp>
        <p:nvSpPr>
          <p:cNvPr id="16" name="Text 14"/>
          <p:cNvSpPr/>
          <p:nvPr/>
        </p:nvSpPr>
        <p:spPr>
          <a:xfrm>
            <a:off x="5889188" y="5734169"/>
            <a:ext cx="3998357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Low learning rates for adapting final layers.</a:t>
            </a:r>
            <a:endParaRPr lang="en-US" sz="1650" dirty="0"/>
          </a:p>
        </p:txBody>
      </p:sp>
      <p:sp>
        <p:nvSpPr>
          <p:cNvPr id="17" name="Shape 15"/>
          <p:cNvSpPr/>
          <p:nvPr/>
        </p:nvSpPr>
        <p:spPr>
          <a:xfrm>
            <a:off x="5781794" y="6277570"/>
            <a:ext cx="7989213" cy="15240"/>
          </a:xfrm>
          <a:prstGeom prst="roundRect">
            <a:avLst>
              <a:gd name="adj" fmla="val 211505"/>
            </a:avLst>
          </a:prstGeom>
          <a:solidFill>
            <a:srgbClr val="CBC5B8"/>
          </a:solidFill>
          <a:ln/>
        </p:spPr>
      </p:sp>
      <p:sp>
        <p:nvSpPr>
          <p:cNvPr id="18" name="Shape 16"/>
          <p:cNvSpPr/>
          <p:nvPr/>
        </p:nvSpPr>
        <p:spPr>
          <a:xfrm>
            <a:off x="751999" y="6400205"/>
            <a:ext cx="6563201" cy="1238012"/>
          </a:xfrm>
          <a:prstGeom prst="roundRect">
            <a:avLst>
              <a:gd name="adj" fmla="val 2604"/>
            </a:avLst>
          </a:prstGeom>
          <a:solidFill>
            <a:srgbClr val="E5DFD2"/>
          </a:solidFill>
          <a:ln/>
        </p:spPr>
      </p:sp>
      <p:sp>
        <p:nvSpPr>
          <p:cNvPr id="19" name="Text 17"/>
          <p:cNvSpPr/>
          <p:nvPr/>
        </p:nvSpPr>
        <p:spPr>
          <a:xfrm>
            <a:off x="3882509" y="6830378"/>
            <a:ext cx="302181" cy="377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23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4</a:t>
            </a:r>
            <a:endParaRPr lang="en-US" sz="2350" dirty="0"/>
          </a:p>
        </p:txBody>
      </p:sp>
      <p:sp>
        <p:nvSpPr>
          <p:cNvPr id="20" name="Text 18"/>
          <p:cNvSpPr/>
          <p:nvPr/>
        </p:nvSpPr>
        <p:spPr>
          <a:xfrm>
            <a:off x="7529989" y="6614993"/>
            <a:ext cx="2686050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Optimisation</a:t>
            </a:r>
            <a:endParaRPr lang="en-US" sz="2100" dirty="0"/>
          </a:p>
        </p:txBody>
      </p:sp>
      <p:sp>
        <p:nvSpPr>
          <p:cNvPr id="21" name="Text 19"/>
          <p:cNvSpPr/>
          <p:nvPr/>
        </p:nvSpPr>
        <p:spPr>
          <a:xfrm>
            <a:off x="7529989" y="7079575"/>
            <a:ext cx="4820364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Adam optimizer with early stopping for best results.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5553" y="483632"/>
            <a:ext cx="13399294" cy="10991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Harvesting Data: Our Datasets, Pre-processing, and Experimental Journey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15553" y="2004893"/>
            <a:ext cx="6485096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Diverse Datasets:</a:t>
            </a: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Collected images of various Indian</a:t>
            </a:r>
          </a:p>
          <a:p>
            <a:pPr marL="0" indent="0" algn="l">
              <a:lnSpc>
                <a:spcPts val="2200"/>
              </a:lnSpc>
              <a:buNone/>
            </a:pPr>
            <a:endParaRPr lang="en-US" sz="2400" dirty="0">
              <a:solidFill>
                <a:srgbClr val="4A4A4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  <a:p>
            <a:pPr marL="0" indent="0" algn="l">
              <a:lnSpc>
                <a:spcPts val="2200"/>
              </a:lnSpc>
              <a:buNone/>
            </a:pP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rice types</a:t>
            </a: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  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704763" y="3579332"/>
            <a:ext cx="6610437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Pre-processing:</a:t>
            </a: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Resizing, normalisation, and </a:t>
            </a:r>
          </a:p>
          <a:p>
            <a:pPr marL="0" indent="0" algn="l">
              <a:lnSpc>
                <a:spcPts val="2200"/>
              </a:lnSpc>
              <a:buNone/>
            </a:pPr>
            <a:endParaRPr lang="en-US" sz="2400" dirty="0">
              <a:solidFill>
                <a:srgbClr val="4A4A4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  <a:p>
            <a:pPr marL="0" indent="0" algn="l">
              <a:lnSpc>
                <a:spcPts val="2200"/>
              </a:lnSpc>
              <a:buNone/>
            </a:pP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augmentation</a:t>
            </a: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704763" y="4941034"/>
            <a:ext cx="6485096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Experimental Setup:</a:t>
            </a: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Rigorous testing and validation</a:t>
            </a:r>
          </a:p>
          <a:p>
            <a:pPr marL="0" indent="0" algn="l">
              <a:lnSpc>
                <a:spcPts val="2200"/>
              </a:lnSpc>
              <a:buNone/>
            </a:pPr>
            <a:endParaRPr lang="en-US" sz="2400" dirty="0">
              <a:solidFill>
                <a:srgbClr val="4A4A4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  <a:p>
            <a:pPr marL="0" indent="0" algn="l">
              <a:lnSpc>
                <a:spcPts val="2200"/>
              </a:lnSpc>
              <a:buNone/>
            </a:pP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splits.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04763" y="6021391"/>
            <a:ext cx="6485096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Iterative Refinement:</a:t>
            </a:r>
            <a:r>
              <a:rPr lang="en-US" sz="24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Continuous model improvement</a:t>
            </a: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3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2269" y="1744504"/>
            <a:ext cx="6485096" cy="648509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3874" y="403741"/>
            <a:ext cx="12951262" cy="458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8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The Proof in the Paddy: GrainPalette's Performance Metrics and Robust Results</a:t>
            </a:r>
            <a:endParaRPr lang="en-US" sz="2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874" y="1156098"/>
            <a:ext cx="13602653" cy="647342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13874" y="8938617"/>
            <a:ext cx="13602653" cy="234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GrainPalette achieved exceptional results, demonstrating high accuracy and reliability across all tested rice varieties.</a:t>
            </a:r>
            <a:endParaRPr lang="en-US" sz="1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149</TotalTime>
  <Words>472</Words>
  <Application>Microsoft Office PowerPoint</Application>
  <PresentationFormat>Custom</PresentationFormat>
  <Paragraphs>95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Lato</vt:lpstr>
      <vt:lpstr>Arial Black</vt:lpstr>
      <vt:lpstr>Arial</vt:lpstr>
      <vt:lpstr>Lato Bold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Swetha Aripalli</dc:creator>
  <cp:lastModifiedBy>Venkatesh Gorla</cp:lastModifiedBy>
  <cp:revision>4</cp:revision>
  <dcterms:created xsi:type="dcterms:W3CDTF">2025-06-27T16:38:09Z</dcterms:created>
  <dcterms:modified xsi:type="dcterms:W3CDTF">2025-06-29T05:36:40Z</dcterms:modified>
</cp:coreProperties>
</file>